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7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4" r:id="rId11"/>
    <p:sldId id="265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8FF"/>
    <a:srgbClr val="0D6EFD"/>
    <a:srgbClr val="9FB4CF"/>
    <a:srgbClr val="15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/>
              <a:t>2/1/2022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/>
              <a:pPr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AAF52CE-A281-4982-B9C9-CE324CFFB0A6}"/>
              </a:ext>
            </a:extLst>
          </p:cNvPr>
          <p:cNvSpPr/>
          <p:nvPr/>
        </p:nvSpPr>
        <p:spPr>
          <a:xfrm>
            <a:off x="-2356" y="-2"/>
            <a:ext cx="12194356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E7F503-D105-49CB-BBD7-B5AD81D4B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525610"/>
            <a:ext cx="8991600" cy="1645920"/>
          </a:xfrm>
        </p:spPr>
        <p:txBody>
          <a:bodyPr/>
          <a:lstStyle/>
          <a:p>
            <a:r>
              <a:rPr lang="pt-PT" dirty="0"/>
              <a:t>Catálogo eletrónico de escola básica santiago maior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65AC68-AE99-43BF-B62C-5FEC36578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580186"/>
            <a:ext cx="6801612" cy="1239894"/>
          </a:xfrm>
        </p:spPr>
        <p:txBody>
          <a:bodyPr/>
          <a:lstStyle/>
          <a:p>
            <a:r>
              <a:rPr lang="pt-PT" dirty="0"/>
              <a:t>Diogo Vaz- nº21132</a:t>
            </a:r>
          </a:p>
          <a:p>
            <a:r>
              <a:rPr lang="pt-PT" dirty="0"/>
              <a:t>Daniel Rodrigues- nº21707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89DF6E-A65A-4063-B7EF-4D1759AA8D2B}"/>
              </a:ext>
            </a:extLst>
          </p:cNvPr>
          <p:cNvSpPr/>
          <p:nvPr/>
        </p:nvSpPr>
        <p:spPr>
          <a:xfrm>
            <a:off x="8187118" y="4487090"/>
            <a:ext cx="2619375" cy="168404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CCC382-2B14-44CE-A0AF-501DA5FB42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46" y="4599180"/>
            <a:ext cx="2433320" cy="14598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02CB3CC-23AC-497F-B857-BDCF9A43B33D}"/>
              </a:ext>
            </a:extLst>
          </p:cNvPr>
          <p:cNvSpPr/>
          <p:nvPr/>
        </p:nvSpPr>
        <p:spPr>
          <a:xfrm>
            <a:off x="1395030" y="4358153"/>
            <a:ext cx="2272093" cy="2200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A6DF7E-9D18-4A35-90F3-440E826C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51" y="4487090"/>
            <a:ext cx="1946402" cy="19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8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706BC331-82A3-44D4-BB82-60CEE16ECACE}"/>
              </a:ext>
            </a:extLst>
          </p:cNvPr>
          <p:cNvSpPr/>
          <p:nvPr/>
        </p:nvSpPr>
        <p:spPr>
          <a:xfrm>
            <a:off x="9757211" y="2548467"/>
            <a:ext cx="2111317" cy="3352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7D34076-A4AC-4C20-8908-1E19044B314B}"/>
              </a:ext>
            </a:extLst>
          </p:cNvPr>
          <p:cNvSpPr/>
          <p:nvPr/>
        </p:nvSpPr>
        <p:spPr>
          <a:xfrm>
            <a:off x="6396203" y="321729"/>
            <a:ext cx="3208079" cy="367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9B94CD-F643-4987-A178-AD6296927EBD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>
                <a:solidFill>
                  <a:srgbClr val="262626"/>
                </a:solidFill>
              </a:rPr>
              <a:t>Menus de </a:t>
            </a:r>
            <a:r>
              <a:rPr lang="pt-PT" sz="2400" dirty="0">
                <a:solidFill>
                  <a:srgbClr val="262626"/>
                </a:solidFill>
              </a:rPr>
              <a:t>requisição</a:t>
            </a:r>
            <a:br>
              <a:rPr lang="en-US" sz="2400" dirty="0">
                <a:solidFill>
                  <a:srgbClr val="262626"/>
                </a:solidFill>
              </a:rPr>
            </a:br>
            <a:r>
              <a:rPr lang="en-US" sz="1800" dirty="0">
                <a:solidFill>
                  <a:srgbClr val="262626"/>
                </a:solidFill>
              </a:rPr>
              <a:t>(Dark theme)</a:t>
            </a:r>
            <a:endParaRPr lang="en-US" sz="2400" dirty="0">
              <a:solidFill>
                <a:srgbClr val="2626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Dentro da página do livro, o botão de requisitar abre este menu que deixa requisitar uma quantidade desejada do livro selecionado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Após ter requisitado o livro, o mesmo irá aparecer no histórico com a etiqueta “por levantar”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EFA986-B219-4DA8-8E62-4E5062B4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7926" y="485803"/>
            <a:ext cx="1544632" cy="33467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4" cy="2948952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D34BC60B-BA35-4114-811F-246653F48C16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6247FE2-6F21-4B06-A191-7BA443F9E810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786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706BC331-82A3-44D4-BB82-60CEE16ECACE}"/>
              </a:ext>
            </a:extLst>
          </p:cNvPr>
          <p:cNvSpPr/>
          <p:nvPr/>
        </p:nvSpPr>
        <p:spPr>
          <a:xfrm>
            <a:off x="9757211" y="2548467"/>
            <a:ext cx="2111317" cy="3352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7D34076-A4AC-4C20-8908-1E19044B314B}"/>
              </a:ext>
            </a:extLst>
          </p:cNvPr>
          <p:cNvSpPr/>
          <p:nvPr/>
        </p:nvSpPr>
        <p:spPr>
          <a:xfrm>
            <a:off x="6396203" y="321729"/>
            <a:ext cx="3208079" cy="3674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9B94CD-F643-4987-A178-AD6296927EBD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>
                <a:solidFill>
                  <a:srgbClr val="262626"/>
                </a:solidFill>
              </a:rPr>
              <a:t>Menus de </a:t>
            </a:r>
            <a:r>
              <a:rPr lang="pt-PT" sz="2400" dirty="0">
                <a:solidFill>
                  <a:srgbClr val="262626"/>
                </a:solidFill>
              </a:rPr>
              <a:t>requisição</a:t>
            </a:r>
            <a:br>
              <a:rPr lang="en-US" sz="2400" dirty="0">
                <a:solidFill>
                  <a:srgbClr val="262626"/>
                </a:solidFill>
              </a:rPr>
            </a:br>
            <a:r>
              <a:rPr lang="en-US" sz="1800" dirty="0">
                <a:solidFill>
                  <a:srgbClr val="262626"/>
                </a:solidFill>
              </a:rPr>
              <a:t>(light theme)</a:t>
            </a:r>
            <a:endParaRPr lang="en-US" sz="2400" dirty="0">
              <a:solidFill>
                <a:srgbClr val="2626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Dentro da página do livro, o botão de requisitar abre este menu que deixa requisitar uma quantidade desejada do livro selecionado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Após ter requisitado o livro, o mesmo irá aparecer no histórico com a etiqueta “por levantar”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EFA986-B219-4DA8-8E62-4E5062B4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7926" y="485804"/>
            <a:ext cx="1544632" cy="33467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7"/>
            <a:ext cx="1361054" cy="294895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D34BC60B-BA35-4114-811F-246653F48C16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6247FE2-6F21-4B06-A191-7BA443F9E810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50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E71373E-F2F9-4450-A52D-ADD409944619}"/>
              </a:ext>
            </a:extLst>
          </p:cNvPr>
          <p:cNvSpPr/>
          <p:nvPr/>
        </p:nvSpPr>
        <p:spPr>
          <a:xfrm>
            <a:off x="4654295" y="1"/>
            <a:ext cx="75377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iângulo retângulo 9">
            <a:extLst>
              <a:ext uri="{FF2B5EF4-FFF2-40B4-BE49-F238E27FC236}">
                <a16:creationId xmlns:a16="http://schemas.microsoft.com/office/drawing/2014/main" id="{7604CF67-F583-43BF-BD3D-C152A591BA96}"/>
              </a:ext>
            </a:extLst>
          </p:cNvPr>
          <p:cNvSpPr/>
          <p:nvPr/>
        </p:nvSpPr>
        <p:spPr>
          <a:xfrm flipH="1" flipV="1">
            <a:off x="0" y="0"/>
            <a:ext cx="4654296" cy="6858001"/>
          </a:xfrm>
          <a:prstGeom prst="rtTriangle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8F9B7A16-6A1A-402B-989F-71CF8AA26141}"/>
              </a:ext>
            </a:extLst>
          </p:cNvPr>
          <p:cNvSpPr/>
          <p:nvPr/>
        </p:nvSpPr>
        <p:spPr>
          <a:xfrm>
            <a:off x="-1" y="0"/>
            <a:ext cx="4654296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A95277-BC42-466A-9E50-478FD5AE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BackOffice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A9BBF463-D011-414B-A9C0-161A5CEE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7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4E7C654-453D-45DE-8B81-50CF46428FC6}"/>
              </a:ext>
            </a:extLst>
          </p:cNvPr>
          <p:cNvSpPr/>
          <p:nvPr/>
        </p:nvSpPr>
        <p:spPr>
          <a:xfrm>
            <a:off x="0" y="0"/>
            <a:ext cx="4654296" cy="6858002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F3F9ED-BCA9-421E-B0E7-03616CC4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LOGIn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6F0A31-5407-4EFA-9DFA-67E942682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3495AB4-4C8E-4DB5-AA51-29A98BC47E60}"/>
              </a:ext>
            </a:extLst>
          </p:cNvPr>
          <p:cNvSpPr/>
          <p:nvPr/>
        </p:nvSpPr>
        <p:spPr>
          <a:xfrm>
            <a:off x="5140017" y="278673"/>
            <a:ext cx="6566261" cy="2873829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9E7F07F-5A20-4334-BAE4-7E5686607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5" y="424220"/>
            <a:ext cx="6257544" cy="250301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F7AAD96-02B4-4890-A967-51111314E311}"/>
              </a:ext>
            </a:extLst>
          </p:cNvPr>
          <p:cNvSpPr txBox="1"/>
          <p:nvPr/>
        </p:nvSpPr>
        <p:spPr>
          <a:xfrm>
            <a:off x="5853869" y="3429000"/>
            <a:ext cx="5315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Desta forma o administrador poderá entrar no BackOffice dando-lhe acesso a todas as informações dos Utilizadores, Livros e Requisições.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DB6776-ECBB-4966-ADEF-19C5098A74F4}"/>
              </a:ext>
            </a:extLst>
          </p:cNvPr>
          <p:cNvSpPr txBox="1"/>
          <p:nvPr/>
        </p:nvSpPr>
        <p:spPr>
          <a:xfrm>
            <a:off x="5853869" y="4352330"/>
            <a:ext cx="53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Podendo assim adicionar remover ou atualizar qualquer registo.</a:t>
            </a:r>
          </a:p>
        </p:txBody>
      </p:sp>
    </p:spTree>
    <p:extLst>
      <p:ext uri="{BB962C8B-B14F-4D97-AF65-F5344CB8AC3E}">
        <p14:creationId xmlns:p14="http://schemas.microsoft.com/office/powerpoint/2010/main" val="177735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9544425-7A9C-422F-B549-A4588814392D}"/>
              </a:ext>
            </a:extLst>
          </p:cNvPr>
          <p:cNvSpPr/>
          <p:nvPr/>
        </p:nvSpPr>
        <p:spPr>
          <a:xfrm>
            <a:off x="4654295" y="1"/>
            <a:ext cx="75377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7C654-453D-45DE-8B81-50CF46428FC6}"/>
              </a:ext>
            </a:extLst>
          </p:cNvPr>
          <p:cNvSpPr/>
          <p:nvPr/>
        </p:nvSpPr>
        <p:spPr>
          <a:xfrm>
            <a:off x="0" y="0"/>
            <a:ext cx="4654296" cy="6858002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F3F9ED-BCA9-421E-B0E7-03616CC4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Register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507021A-D302-4B4F-A8EE-EFB7B94B0CE4}"/>
              </a:ext>
            </a:extLst>
          </p:cNvPr>
          <p:cNvSpPr/>
          <p:nvPr/>
        </p:nvSpPr>
        <p:spPr>
          <a:xfrm>
            <a:off x="5216434" y="374468"/>
            <a:ext cx="6392092" cy="2673531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7AAD96-02B4-4890-A967-51111314E311}"/>
              </a:ext>
            </a:extLst>
          </p:cNvPr>
          <p:cNvSpPr txBox="1"/>
          <p:nvPr/>
        </p:nvSpPr>
        <p:spPr>
          <a:xfrm>
            <a:off x="5853869" y="3486836"/>
            <a:ext cx="53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Com este método podem ser criados os utilizadores para o acesso ao BackOffice.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DB6776-ECBB-4966-ADEF-19C5098A74F4}"/>
              </a:ext>
            </a:extLst>
          </p:cNvPr>
          <p:cNvSpPr txBox="1"/>
          <p:nvPr/>
        </p:nvSpPr>
        <p:spPr>
          <a:xfrm>
            <a:off x="5853869" y="4551461"/>
            <a:ext cx="53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Este é um método que não deveria existir na pagina inicial de um BackOffice.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12A61E0-8E8A-40C0-A7FB-D0218D37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577" y="500227"/>
            <a:ext cx="6028588" cy="23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FBE279F-2947-48DA-9E93-254FEDCCA3F3}"/>
              </a:ext>
            </a:extLst>
          </p:cNvPr>
          <p:cNvSpPr/>
          <p:nvPr/>
        </p:nvSpPr>
        <p:spPr>
          <a:xfrm>
            <a:off x="4654295" y="1"/>
            <a:ext cx="75377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7C654-453D-45DE-8B81-50CF46428FC6}"/>
              </a:ext>
            </a:extLst>
          </p:cNvPr>
          <p:cNvSpPr/>
          <p:nvPr/>
        </p:nvSpPr>
        <p:spPr>
          <a:xfrm>
            <a:off x="0" y="0"/>
            <a:ext cx="4654296" cy="6858002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F3F9ED-BCA9-421E-B0E7-03616CC4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>
                <a:solidFill>
                  <a:srgbClr val="262626"/>
                </a:solidFill>
              </a:rPr>
              <a:t>Página</a:t>
            </a:r>
            <a:r>
              <a:rPr lang="en-US" dirty="0">
                <a:solidFill>
                  <a:srgbClr val="262626"/>
                </a:solidFill>
              </a:rPr>
              <a:t> de users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3495AB4-4C8E-4DB5-AA51-29A98BC47E60}"/>
              </a:ext>
            </a:extLst>
          </p:cNvPr>
          <p:cNvSpPr/>
          <p:nvPr/>
        </p:nvSpPr>
        <p:spPr>
          <a:xfrm>
            <a:off x="4781006" y="740229"/>
            <a:ext cx="7350034" cy="1765441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7AAD96-02B4-4890-A967-51111314E311}"/>
              </a:ext>
            </a:extLst>
          </p:cNvPr>
          <p:cNvSpPr txBox="1"/>
          <p:nvPr/>
        </p:nvSpPr>
        <p:spPr>
          <a:xfrm>
            <a:off x="5853869" y="3429000"/>
            <a:ext cx="5315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Neste menu dentro do BackOffice, é possível editar eliminar ou criar um novo utilizador da aplicação Android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DB6776-ECBB-4966-ADEF-19C5098A74F4}"/>
              </a:ext>
            </a:extLst>
          </p:cNvPr>
          <p:cNvSpPr txBox="1"/>
          <p:nvPr/>
        </p:nvSpPr>
        <p:spPr>
          <a:xfrm>
            <a:off x="5853869" y="4456833"/>
            <a:ext cx="53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Todos os menus do BackOffice são igual a este, mas com os conteúdos dos Livros ou Requisições.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B203315-92A6-4075-AE80-37B1FC27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214" y="895662"/>
            <a:ext cx="7113708" cy="14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FBE279F-2947-48DA-9E93-254FEDCCA3F3}"/>
              </a:ext>
            </a:extLst>
          </p:cNvPr>
          <p:cNvSpPr/>
          <p:nvPr/>
        </p:nvSpPr>
        <p:spPr>
          <a:xfrm>
            <a:off x="4654295" y="1"/>
            <a:ext cx="75377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4E7C654-453D-45DE-8B81-50CF46428FC6}"/>
              </a:ext>
            </a:extLst>
          </p:cNvPr>
          <p:cNvSpPr/>
          <p:nvPr/>
        </p:nvSpPr>
        <p:spPr>
          <a:xfrm>
            <a:off x="0" y="0"/>
            <a:ext cx="4654296" cy="6858002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F3F9ED-BCA9-421E-B0E7-03616CC4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 err="1">
                <a:solidFill>
                  <a:srgbClr val="262626"/>
                </a:solidFill>
              </a:rPr>
              <a:t>Editar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dirty="0">
                <a:solidFill>
                  <a:srgbClr val="262626"/>
                </a:solidFill>
              </a:rPr>
              <a:t> user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3495AB4-4C8E-4DB5-AA51-29A98BC47E60}"/>
              </a:ext>
            </a:extLst>
          </p:cNvPr>
          <p:cNvSpPr/>
          <p:nvPr/>
        </p:nvSpPr>
        <p:spPr>
          <a:xfrm>
            <a:off x="4755369" y="290558"/>
            <a:ext cx="7350034" cy="2597922"/>
          </a:xfrm>
          <a:prstGeom prst="rect">
            <a:avLst/>
          </a:prstGeom>
          <a:solidFill>
            <a:srgbClr val="BF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7AAD96-02B4-4890-A967-51111314E311}"/>
              </a:ext>
            </a:extLst>
          </p:cNvPr>
          <p:cNvSpPr txBox="1"/>
          <p:nvPr/>
        </p:nvSpPr>
        <p:spPr>
          <a:xfrm>
            <a:off x="5853869" y="3429000"/>
            <a:ext cx="531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É neste formulário que é possível editar um utilizador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DB6776-ECBB-4966-ADEF-19C5098A74F4}"/>
              </a:ext>
            </a:extLst>
          </p:cNvPr>
          <p:cNvSpPr txBox="1"/>
          <p:nvPr/>
        </p:nvSpPr>
        <p:spPr>
          <a:xfrm>
            <a:off x="5853869" y="4456833"/>
            <a:ext cx="531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Os campos são preenchidos automaticamente com as informações do utilizador, aquelas que forem alteradas, também irão ser alteradas na base de dados.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613387-D5EC-4EB1-B8F4-F8376609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20" y="482101"/>
            <a:ext cx="6919245" cy="22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>
            <a:extLst>
              <a:ext uri="{FF2B5EF4-FFF2-40B4-BE49-F238E27FC236}">
                <a16:creationId xmlns:a16="http://schemas.microsoft.com/office/drawing/2014/main" id="{7604CF67-F583-43BF-BD3D-C152A591BA96}"/>
              </a:ext>
            </a:extLst>
          </p:cNvPr>
          <p:cNvSpPr/>
          <p:nvPr/>
        </p:nvSpPr>
        <p:spPr>
          <a:xfrm flipH="1" flipV="1">
            <a:off x="0" y="0"/>
            <a:ext cx="4654296" cy="6858001"/>
          </a:xfrm>
          <a:prstGeom prst="rtTriangle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8F9B7A16-6A1A-402B-989F-71CF8AA26141}"/>
              </a:ext>
            </a:extLst>
          </p:cNvPr>
          <p:cNvSpPr/>
          <p:nvPr/>
        </p:nvSpPr>
        <p:spPr>
          <a:xfrm>
            <a:off x="0" y="0"/>
            <a:ext cx="4654296" cy="6858000"/>
          </a:xfrm>
          <a:prstGeom prst="rtTriangle">
            <a:avLst/>
          </a:prstGeom>
          <a:solidFill>
            <a:srgbClr val="15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A95277-BC42-466A-9E50-478FD5AE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Aplicação android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F0A31-5407-4EFA-9DFA-67E942682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A9BBF463-D011-414B-A9C0-161A5CEE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1">
            <a:extLst>
              <a:ext uri="{FF2B5EF4-FFF2-40B4-BE49-F238E27FC236}">
                <a16:creationId xmlns:a16="http://schemas.microsoft.com/office/drawing/2014/main" id="{7A816DFB-8B0F-47B3-BC12-7B9F59B4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43">
            <a:extLst>
              <a:ext uri="{FF2B5EF4-FFF2-40B4-BE49-F238E27FC236}">
                <a16:creationId xmlns:a16="http://schemas.microsoft.com/office/drawing/2014/main" id="{E87D435C-84AC-4E27-9CD3-0AAAF73E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EFA4C881-BF60-416C-A273-70541298E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9009229-8541-486E-8E61-CCB919CC1C2E}"/>
              </a:ext>
            </a:extLst>
          </p:cNvPr>
          <p:cNvSpPr/>
          <p:nvPr/>
        </p:nvSpPr>
        <p:spPr>
          <a:xfrm>
            <a:off x="-2356" y="-2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09604" y="1028442"/>
            <a:ext cx="2069744" cy="44844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07593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Login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   Na página de login, utilizámos o método normal de login de E-mail e password.</a:t>
            </a:r>
          </a:p>
          <a:p>
            <a:pPr algn="just"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algn="just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   </a:t>
            </a:r>
            <a:r>
              <a:rPr lang="pt-PT" noProof="1">
                <a:solidFill>
                  <a:srgbClr val="FFFFFF"/>
                </a:solidFill>
              </a:rPr>
              <a:t>Também</a:t>
            </a:r>
            <a:r>
              <a:rPr lang="pt-PT" dirty="0">
                <a:solidFill>
                  <a:srgbClr val="FFFFFF"/>
                </a:solidFill>
              </a:rPr>
              <a:t> existe a possibilidade de um utilizador criar uma conta. </a:t>
            </a:r>
          </a:p>
        </p:txBody>
      </p:sp>
    </p:spTree>
    <p:extLst>
      <p:ext uri="{BB962C8B-B14F-4D97-AF65-F5344CB8AC3E}">
        <p14:creationId xmlns:p14="http://schemas.microsoft.com/office/powerpoint/2010/main" val="61759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A816DFB-8B0F-47B3-BC12-7B9F59B4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7D435C-84AC-4E27-9CD3-0AAAF73E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A4C881-BF60-416C-A273-70541298E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09604" y="1028442"/>
            <a:ext cx="2069744" cy="448444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ED462E4-12C1-4181-A209-020EA6721FA6}"/>
              </a:ext>
            </a:extLst>
          </p:cNvPr>
          <p:cNvSpPr/>
          <p:nvPr/>
        </p:nvSpPr>
        <p:spPr>
          <a:xfrm>
            <a:off x="-1" y="-5937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Registar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   Na página de registar, é possível o utilizador criar uma conta de para ter acesso ao aplicativo.</a:t>
            </a:r>
          </a:p>
        </p:txBody>
      </p:sp>
    </p:spTree>
    <p:extLst>
      <p:ext uri="{BB962C8B-B14F-4D97-AF65-F5344CB8AC3E}">
        <p14:creationId xmlns:p14="http://schemas.microsoft.com/office/powerpoint/2010/main" val="324249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92352C-99F9-4FAD-B406-5BB208AE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47234" y="527638"/>
            <a:ext cx="1506016" cy="326303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49447" y="2788625"/>
            <a:ext cx="1326846" cy="28748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A2B640-BB7A-4A7E-94E7-0CFAA938855C}"/>
              </a:ext>
            </a:extLst>
          </p:cNvPr>
          <p:cNvSpPr/>
          <p:nvPr/>
        </p:nvSpPr>
        <p:spPr>
          <a:xfrm>
            <a:off x="-1829" y="-13447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 dirty="0">
                <a:solidFill>
                  <a:srgbClr val="262626"/>
                </a:solidFill>
              </a:rPr>
              <a:t>Página Inicial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sz="1800" dirty="0">
                <a:solidFill>
                  <a:srgbClr val="262626"/>
                </a:solidFill>
              </a:rPr>
              <a:t>(Dark theme)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Na página inicial temos acesso ao menu, que é a forma principal de navegação do aplicativo. 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Também temos acesso a alguns livros da biblioteca, e histórico do utilizador.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5B7AA4F-8BA1-4A0C-B697-0092A46FFCB0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320725D-F34B-44A0-8AC1-1FDA62353DB8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821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F4283A6-A519-4983-87BC-5FBF808CBE63}"/>
              </a:ext>
            </a:extLst>
          </p:cNvPr>
          <p:cNvSpPr/>
          <p:nvPr/>
        </p:nvSpPr>
        <p:spPr>
          <a:xfrm>
            <a:off x="-1829" y="-13447"/>
            <a:ext cx="6074744" cy="6858002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 dirty="0">
                <a:solidFill>
                  <a:srgbClr val="262626"/>
                </a:solidFill>
              </a:rPr>
              <a:t>Página Inicial</a:t>
            </a:r>
            <a:br>
              <a:rPr lang="en-US" dirty="0">
                <a:solidFill>
                  <a:srgbClr val="262626"/>
                </a:solidFill>
              </a:rPr>
            </a:br>
            <a:r>
              <a:rPr lang="en-US" sz="1800" dirty="0">
                <a:solidFill>
                  <a:srgbClr val="262626"/>
                </a:solidFill>
              </a:rPr>
              <a:t>(Light theme)</a:t>
            </a:r>
            <a:endParaRPr lang="en-US" dirty="0">
              <a:solidFill>
                <a:srgbClr val="26262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Na página inicial temos acesso ao menu, que é a forma principal de navegação do aplicativo. 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Também temos acesso a alguns livros da biblioteca e histórico do utilizador.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7925" y="485803"/>
            <a:ext cx="1544632" cy="33467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92352C-99F9-4FAD-B406-5BB208AE2D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5" cy="29489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966EC9B-AE86-4A1B-8E66-E32617730844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2719D36-65C4-412E-83C2-0D82A4650766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350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9BA31BC-D3E2-487C-A9EE-2B8BDC7E6D5E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Histórico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   Na página do histórico é possível ver os livros que foram e estão requisitados.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CA4611-6A55-462F-897B-5010B535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7926" y="485803"/>
            <a:ext cx="1544632" cy="334670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5" cy="294895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3EAEFF2-4AA7-4D20-A734-97A8C9803F17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15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796800-B3A8-44EB-9BB2-A2C9D9155CF0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55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68F958B-F7BC-42FB-AA5C-2CFC9DE52537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Livros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  </a:t>
            </a:r>
            <a:r>
              <a:rPr lang="pt-PT" dirty="0">
                <a:solidFill>
                  <a:srgbClr val="FFFFFF"/>
                </a:solidFill>
              </a:rPr>
              <a:t>Na página dos livros é possível ver todos os livros que existem na biblioteca da escola, assim como fazer uma pesquisa pelo nome.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276A-0702-4BF6-92CB-F5995D958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17" y="485803"/>
            <a:ext cx="1547850" cy="334670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5" cy="294895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667773E-DB5E-4100-AD48-CC48DF0E8307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152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B02AC45-6778-47A1-AC54-9A34D79C3BC5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917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45FEEF9-8B19-4F50-87BA-5BEF3A617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9B94CD-F643-4987-A178-AD6296927EBD}"/>
              </a:ext>
            </a:extLst>
          </p:cNvPr>
          <p:cNvSpPr/>
          <p:nvPr/>
        </p:nvSpPr>
        <p:spPr>
          <a:xfrm>
            <a:off x="-1" y="0"/>
            <a:ext cx="6072915" cy="6858002"/>
          </a:xfrm>
          <a:prstGeom prst="rect">
            <a:avLst/>
          </a:prstGeom>
          <a:solidFill>
            <a:srgbClr val="152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31BE4B-8255-4A24-9BC3-8F857CE8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 dirty="0">
                <a:solidFill>
                  <a:srgbClr val="262626"/>
                </a:solidFill>
              </a:rPr>
              <a:t>Página do Livro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862E6-232F-43D3-A247-6AF1BC2D2902}"/>
              </a:ext>
            </a:extLst>
          </p:cNvPr>
          <p:cNvSpPr txBox="1"/>
          <p:nvPr/>
        </p:nvSpPr>
        <p:spPr>
          <a:xfrm>
            <a:off x="804672" y="2858703"/>
            <a:ext cx="4475892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Nesta página, é possível ver tudo sobre o livro selecionado, como a quantidade possível para requisitar.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pt-PT" dirty="0">
              <a:solidFill>
                <a:srgbClr val="FFFFFF"/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FFFF"/>
                </a:solidFill>
              </a:rPr>
              <a:t>Caso já tenha requisitado é possível ver a data de entrega.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1D7AAB-8CFF-4F30-85A8-5F4F452B1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A6EFA986-B219-4DA8-8E62-4E5062B4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17" y="485803"/>
            <a:ext cx="1547850" cy="334670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B03FB40-B0D9-49C9-9B0B-5209ED9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68C431-D044-450C-B0E4-D443BD2EE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B1F4B2C-64B0-47EC-B7B3-7C161AA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32343" y="2751566"/>
            <a:ext cx="1361055" cy="294895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E392E42-8A30-4CF8-BF8C-CB1A22B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34BC60B-BA35-4114-811F-246653F48C16}"/>
              </a:ext>
            </a:extLst>
          </p:cNvPr>
          <p:cNvSpPr/>
          <p:nvPr/>
        </p:nvSpPr>
        <p:spPr>
          <a:xfrm>
            <a:off x="6396203" y="4157447"/>
            <a:ext cx="3208079" cy="2378820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6247FE2-6F21-4B06-A191-7BA443F9E810}"/>
              </a:ext>
            </a:extLst>
          </p:cNvPr>
          <p:cNvSpPr/>
          <p:nvPr/>
        </p:nvSpPr>
        <p:spPr>
          <a:xfrm>
            <a:off x="9757212" y="327769"/>
            <a:ext cx="2111317" cy="2059831"/>
          </a:xfrm>
          <a:prstGeom prst="rect">
            <a:avLst/>
          </a:prstGeom>
          <a:solidFill>
            <a:srgbClr val="9FB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4726636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242</TotalTime>
  <Words>459</Words>
  <Application>Microsoft Office PowerPoint</Application>
  <PresentationFormat>Ecrã Panorâmico</PresentationFormat>
  <Paragraphs>47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Pacote</vt:lpstr>
      <vt:lpstr>Catálogo eletrónico de escola básica santiago maior</vt:lpstr>
      <vt:lpstr>Aplicação android</vt:lpstr>
      <vt:lpstr>Login</vt:lpstr>
      <vt:lpstr>Registar</vt:lpstr>
      <vt:lpstr>Página Inicial (Dark theme)</vt:lpstr>
      <vt:lpstr>Página Inicial (Light theme)</vt:lpstr>
      <vt:lpstr>Histórico</vt:lpstr>
      <vt:lpstr>Livros</vt:lpstr>
      <vt:lpstr>Página do Livro</vt:lpstr>
      <vt:lpstr>Menus de requisição (Dark theme)</vt:lpstr>
      <vt:lpstr>Menus de requisição (light theme)</vt:lpstr>
      <vt:lpstr>BackOffice</vt:lpstr>
      <vt:lpstr>LOGIn</vt:lpstr>
      <vt:lpstr>Register</vt:lpstr>
      <vt:lpstr>Página de users</vt:lpstr>
      <vt:lpstr>Editar  user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Catálogo eletrónico de escola básica santiago maior</dc:title>
  <dc:creator>Diogo</dc:creator>
  <cp:lastModifiedBy>Diogo Francisco Pinto Vaz</cp:lastModifiedBy>
  <cp:revision>19</cp:revision>
  <dcterms:created xsi:type="dcterms:W3CDTF">2021-06-17T14:27:38Z</dcterms:created>
  <dcterms:modified xsi:type="dcterms:W3CDTF">2022-02-01T15:17:32Z</dcterms:modified>
</cp:coreProperties>
</file>